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06" r:id="rId3"/>
    <p:sldId id="323" r:id="rId4"/>
    <p:sldId id="325" r:id="rId5"/>
    <p:sldId id="265" r:id="rId6"/>
    <p:sldId id="307" r:id="rId7"/>
    <p:sldId id="308" r:id="rId8"/>
    <p:sldId id="309" r:id="rId9"/>
    <p:sldId id="310" r:id="rId10"/>
    <p:sldId id="311" r:id="rId11"/>
    <p:sldId id="312" r:id="rId12"/>
    <p:sldId id="313" r:id="rId13"/>
    <p:sldId id="314" r:id="rId14"/>
    <p:sldId id="315" r:id="rId15"/>
    <p:sldId id="316" r:id="rId16"/>
    <p:sldId id="317" r:id="rId17"/>
    <p:sldId id="318" r:id="rId18"/>
    <p:sldId id="319" r:id="rId19"/>
    <p:sldId id="320" r:id="rId20"/>
    <p:sldId id="321" r:id="rId21"/>
    <p:sldId id="322"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3" d="100"/>
          <a:sy n="143" d="100"/>
        </p:scale>
        <p:origin x="282" y="12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6.  How many goats were chosen on the Day of Atonement?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62260" cy="2963466"/>
          </a:xfrm>
        </p:spPr>
        <p:txBody>
          <a:bodyPr/>
          <a:lstStyle/>
          <a:p>
            <a:r>
              <a:rPr lang="en-US" sz="2800" b="1" i="1" dirty="0">
                <a:solidFill>
                  <a:srgbClr val="FFC000"/>
                </a:solidFill>
                <a:effectLst>
                  <a:outerShdw blurRad="38100" dist="38100" dir="2700000" algn="tl">
                    <a:srgbClr val="000000">
                      <a:alpha val="43137"/>
                    </a:srgbClr>
                  </a:outerShdw>
                </a:effectLst>
              </a:rPr>
              <a:t>Leviticus 16:5 </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he shall take from the congregation of the children of Israel </a:t>
            </a:r>
            <a:r>
              <a:rPr lang="en-US" sz="2800" i="1" u="sng" dirty="0">
                <a:solidFill>
                  <a:srgbClr val="FF9900"/>
                </a:solidFill>
                <a:effectLst>
                  <a:outerShdw blurRad="38100" dist="38100" dir="2700000" algn="tl">
                    <a:srgbClr val="000000">
                      <a:alpha val="43137"/>
                    </a:srgbClr>
                  </a:outerShdw>
                </a:effectLst>
              </a:rPr>
              <a:t>two</a:t>
            </a:r>
            <a:r>
              <a:rPr lang="en-US" sz="2800" i="1" dirty="0">
                <a:effectLst>
                  <a:outerShdw blurRad="38100" dist="38100" dir="2700000" algn="tl">
                    <a:srgbClr val="000000">
                      <a:alpha val="43137"/>
                    </a:srgbClr>
                  </a:outerShdw>
                </a:effectLst>
              </a:rPr>
              <a:t> kids of the goats as a sin offering, and one ram as a burnt offering.</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565286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happened to the Lord’s goat?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92538" cy="2963466"/>
          </a:xfrm>
        </p:spPr>
        <p:txBody>
          <a:bodyPr/>
          <a:lstStyle/>
          <a:p>
            <a:r>
              <a:rPr lang="en-US" sz="2800" b="1" i="1" dirty="0">
                <a:solidFill>
                  <a:srgbClr val="FFC000"/>
                </a:solidFill>
                <a:effectLst>
                  <a:outerShdw blurRad="38100" dist="38100" dir="2700000" algn="tl">
                    <a:srgbClr val="000000">
                      <a:alpha val="43137"/>
                    </a:srgbClr>
                  </a:outerShdw>
                </a:effectLst>
              </a:rPr>
              <a:t>Leviticus 16:9  </a:t>
            </a:r>
            <a:r>
              <a:rPr lang="en-US" sz="2800" i="1" dirty="0">
                <a:effectLst>
                  <a:outerShdw blurRad="38100" dist="38100" dir="2700000" algn="tl">
                    <a:srgbClr val="000000">
                      <a:alpha val="43137"/>
                    </a:srgbClr>
                  </a:outerShdw>
                </a:effectLst>
              </a:rPr>
              <a:t>And Aaron shall bring the goat on which the LORD'S lot fell, and </a:t>
            </a:r>
            <a:r>
              <a:rPr lang="en-US" sz="2800" i="1" u="sng" dirty="0">
                <a:solidFill>
                  <a:srgbClr val="FF9900"/>
                </a:solidFill>
                <a:effectLst>
                  <a:outerShdw blurRad="38100" dist="38100" dir="2700000" algn="tl">
                    <a:srgbClr val="000000">
                      <a:alpha val="43137"/>
                    </a:srgbClr>
                  </a:outerShdw>
                </a:effectLst>
              </a:rPr>
              <a:t>offer</a:t>
            </a:r>
            <a:r>
              <a:rPr lang="en-US" sz="2800" i="1" dirty="0">
                <a:effectLst>
                  <a:outerShdw blurRad="38100" dist="38100" dir="2700000" algn="tl">
                    <a:srgbClr val="000000">
                      <a:alpha val="43137"/>
                    </a:srgbClr>
                  </a:outerShdw>
                </a:effectLst>
              </a:rPr>
              <a:t> it as a sin offering.</a:t>
            </a:r>
            <a:r>
              <a:rPr lang="en-US" sz="2800" b="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98809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Where did the priest sprinkle the blood of the Lord’s goat?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10705"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Leviticus 16:15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he shall kill the goat of the sin offering, which is for the people, bring its blood inside the veil, do with that blood as he did with the blood of the bull, and sprinkle it </a:t>
            </a:r>
            <a:r>
              <a:rPr lang="en-US" sz="2800" i="1" u="sng" dirty="0">
                <a:solidFill>
                  <a:srgbClr val="FF9900"/>
                </a:solidFill>
                <a:effectLst>
                  <a:outerShdw blurRad="38100" dist="38100" dir="2700000" algn="tl">
                    <a:srgbClr val="000000">
                      <a:alpha val="43137"/>
                    </a:srgbClr>
                  </a:outerShdw>
                </a:effectLst>
              </a:rPr>
              <a:t>on </a:t>
            </a:r>
            <a:r>
              <a:rPr lang="en-US" sz="2800" i="1" dirty="0">
                <a:effectLst>
                  <a:outerShdw blurRad="38100" dist="38100" dir="2700000" algn="tl">
                    <a:srgbClr val="000000">
                      <a:alpha val="43137"/>
                    </a:srgbClr>
                  </a:outerShdw>
                </a:effectLst>
              </a:rPr>
              <a:t>the mercy seat and </a:t>
            </a:r>
            <a:r>
              <a:rPr lang="en-US" sz="2800" i="1" u="sng" dirty="0">
                <a:solidFill>
                  <a:srgbClr val="FF9900"/>
                </a:solidFill>
                <a:effectLst>
                  <a:outerShdw blurRad="38100" dist="38100" dir="2700000" algn="tl">
                    <a:srgbClr val="000000">
                      <a:alpha val="43137"/>
                    </a:srgbClr>
                  </a:outerShdw>
                </a:effectLst>
              </a:rPr>
              <a:t>before</a:t>
            </a:r>
            <a:r>
              <a:rPr lang="en-US" sz="2800" i="1" dirty="0">
                <a:effectLst>
                  <a:outerShdw blurRad="38100" dist="38100" dir="2700000" algn="tl">
                    <a:srgbClr val="000000">
                      <a:alpha val="43137"/>
                    </a:srgbClr>
                  </a:outerShdw>
                </a:effectLst>
              </a:rPr>
              <a:t> the mercy seat.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6384500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9.  The sprinkling of the blood of the Lord’s goat on the mercy seat was to make atonement for what part of the sanctuary?</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p:txBody>
          <a:bodyPr/>
          <a:lstStyle/>
          <a:p>
            <a:r>
              <a:rPr lang="en-US" sz="2800" b="1" i="1" dirty="0">
                <a:solidFill>
                  <a:srgbClr val="FFC000"/>
                </a:solidFill>
                <a:effectLst>
                  <a:outerShdw blurRad="38100" dist="38100" dir="2700000" algn="tl">
                    <a:srgbClr val="000000">
                      <a:alpha val="43137"/>
                    </a:srgbClr>
                  </a:outerShdw>
                </a:effectLst>
              </a:rPr>
              <a:t>Leviticus 16:16  </a:t>
            </a:r>
            <a:r>
              <a:rPr lang="en-US" sz="2800" i="1" dirty="0">
                <a:effectLst>
                  <a:outerShdw blurRad="38100" dist="38100" dir="2700000" algn="tl">
                    <a:srgbClr val="000000">
                      <a:alpha val="43137"/>
                    </a:srgbClr>
                  </a:outerShdw>
                </a:effectLst>
              </a:rPr>
              <a:t>So he shall make </a:t>
            </a:r>
            <a:r>
              <a:rPr lang="en-US" sz="2800" i="1" u="sng" dirty="0">
                <a:solidFill>
                  <a:srgbClr val="FF9900"/>
                </a:solidFill>
                <a:effectLst>
                  <a:outerShdw blurRad="38100" dist="38100" dir="2700000" algn="tl">
                    <a:srgbClr val="000000">
                      <a:alpha val="43137"/>
                    </a:srgbClr>
                  </a:outerShdw>
                </a:effectLst>
              </a:rPr>
              <a:t>atonement</a:t>
            </a:r>
            <a:r>
              <a:rPr lang="en-US" sz="2800" i="1" dirty="0">
                <a:effectLst>
                  <a:outerShdw blurRad="38100" dist="38100" dir="2700000" algn="tl">
                    <a:srgbClr val="000000">
                      <a:alpha val="43137"/>
                    </a:srgbClr>
                  </a:outerShdw>
                </a:effectLst>
              </a:rPr>
              <a:t> for the Holy Place, </a:t>
            </a:r>
            <a:r>
              <a:rPr lang="en-US" sz="2800"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0569234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Why does the holy place need to be cleansed?</a:t>
            </a:r>
            <a:br>
              <a:rPr lang="en-US" dirty="0">
                <a:effectLst/>
              </a:rPr>
            </a:br>
            <a:endParaRPr lang="en-US" dirty="0"/>
          </a:p>
        </p:txBody>
      </p:sp>
      <p:sp>
        <p:nvSpPr>
          <p:cNvPr id="3" name="Text Placeholder 2"/>
          <p:cNvSpPr>
            <a:spLocks noGrp="1"/>
          </p:cNvSpPr>
          <p:nvPr>
            <p:ph type="body" idx="1"/>
          </p:nvPr>
        </p:nvSpPr>
        <p:spPr/>
        <p:txBody>
          <a:bodyPr/>
          <a:lstStyle/>
          <a:p>
            <a:endParaRPr lang="en-US" dirty="0"/>
          </a:p>
        </p:txBody>
      </p:sp>
      <p:sp>
        <p:nvSpPr>
          <p:cNvPr id="4" name="Content Placeholder 3"/>
          <p:cNvSpPr>
            <a:spLocks noGrp="1"/>
          </p:cNvSpPr>
          <p:nvPr>
            <p:ph sz="half" idx="2"/>
          </p:nvPr>
        </p:nvSpPr>
        <p:spPr>
          <a:xfrm>
            <a:off x="457199" y="1631156"/>
            <a:ext cx="5344093" cy="3512344"/>
          </a:xfrm>
        </p:spPr>
        <p:txBody>
          <a:bodyPr>
            <a:normAutofit/>
          </a:bodyPr>
          <a:lstStyle/>
          <a:p>
            <a:r>
              <a:rPr lang="en-US" sz="2800" b="1" i="1" dirty="0">
                <a:solidFill>
                  <a:srgbClr val="FFC000"/>
                </a:solidFill>
                <a:effectLst>
                  <a:outerShdw blurRad="38100" dist="38100" dir="2700000" algn="tl">
                    <a:srgbClr val="000000">
                      <a:alpha val="43137"/>
                    </a:srgbClr>
                  </a:outerShdw>
                </a:effectLst>
              </a:rPr>
              <a:t>Leviticus 16:16</a:t>
            </a:r>
            <a:r>
              <a:rPr lang="en-US" sz="2800" i="1" dirty="0">
                <a:solidFill>
                  <a:srgbClr val="FFC000"/>
                </a:solidFill>
                <a:effectLst>
                  <a:outerShdw blurRad="38100" dist="38100" dir="2700000" algn="tl">
                    <a:srgbClr val="000000">
                      <a:alpha val="43137"/>
                    </a:srgbClr>
                  </a:outerShdw>
                </a:effectLst>
              </a:rPr>
              <a:t>  </a:t>
            </a:r>
            <a:r>
              <a:rPr lang="en-US" sz="2800" i="1" dirty="0">
                <a:solidFill>
                  <a:schemeClr val="bg1"/>
                </a:solidFill>
                <a:effectLst>
                  <a:outerShdw blurRad="38100" dist="38100" dir="2700000" algn="tl">
                    <a:srgbClr val="000000">
                      <a:alpha val="43137"/>
                    </a:srgbClr>
                  </a:outerShdw>
                </a:effectLst>
              </a:rPr>
              <a:t>…because of the uncleanness of the children of Israel, and because of their transgressions, for all their </a:t>
            </a:r>
            <a:r>
              <a:rPr lang="en-US" sz="2800" i="1" u="sng" dirty="0">
                <a:solidFill>
                  <a:srgbClr val="FF9900"/>
                </a:solidFill>
                <a:effectLst>
                  <a:outerShdw blurRad="38100" dist="38100" dir="2700000" algn="tl">
                    <a:srgbClr val="000000">
                      <a:alpha val="43137"/>
                    </a:srgbClr>
                  </a:outerShdw>
                </a:effectLst>
              </a:rPr>
              <a:t>sins</a:t>
            </a:r>
            <a:r>
              <a:rPr lang="en-US" sz="2800" i="1" dirty="0">
                <a:solidFill>
                  <a:schemeClr val="bg1"/>
                </a:solidFill>
                <a:effectLst>
                  <a:outerShdw blurRad="38100" dist="38100" dir="2700000" algn="tl">
                    <a:srgbClr val="000000">
                      <a:alpha val="43137"/>
                    </a:srgbClr>
                  </a:outerShdw>
                </a:effectLst>
              </a:rPr>
              <a:t>; and so he shall do for the tabernacle of meeting which remains among them in the midst of their uncleanness.</a:t>
            </a:r>
            <a:endParaRPr lang="en-US" sz="2800" dirty="0">
              <a:solidFill>
                <a:schemeClr val="bg1"/>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27578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800" dirty="0">
                <a:solidFill>
                  <a:srgbClr val="00B0F0"/>
                </a:solidFill>
                <a:effectLst>
                  <a:outerShdw blurRad="38100" dist="38100" dir="2700000" algn="tl">
                    <a:srgbClr val="000000">
                      <a:alpha val="43137"/>
                    </a:srgbClr>
                  </a:outerShdw>
                </a:effectLst>
              </a:rPr>
            </a:br>
            <a:r>
              <a:rPr lang="en-US" sz="2800" dirty="0">
                <a:solidFill>
                  <a:srgbClr val="00B0F0"/>
                </a:solidFill>
                <a:effectLst>
                  <a:outerShdw blurRad="38100" dist="38100" dir="2700000" algn="tl">
                    <a:srgbClr val="000000">
                      <a:alpha val="43137"/>
                    </a:srgbClr>
                  </a:outerShdw>
                </a:effectLst>
              </a:rPr>
              <a:t>11.  While the high priest was involved cleansing the sanctuary what were the people to be doing?</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lstStyle/>
          <a:p>
            <a:r>
              <a:rPr lang="en-US" sz="2800" b="1" i="1" dirty="0">
                <a:solidFill>
                  <a:srgbClr val="FFC000"/>
                </a:solidFill>
                <a:effectLst>
                  <a:outerShdw blurRad="38100" dist="38100" dir="2700000" algn="tl">
                    <a:srgbClr val="000000">
                      <a:alpha val="43137"/>
                    </a:srgbClr>
                  </a:outerShdw>
                </a:effectLst>
              </a:rPr>
              <a:t>Leviticus 16:29</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y</a:t>
            </a:r>
            <a:r>
              <a:rPr lang="en-US" sz="2800" i="1" dirty="0">
                <a:effectLst>
                  <a:outerShdw blurRad="38100" dist="38100" dir="2700000" algn="tl">
                    <a:srgbClr val="000000">
                      <a:alpha val="43137"/>
                    </a:srgbClr>
                  </a:outerShdw>
                </a:effectLst>
              </a:rPr>
              <a:t>ou shall </a:t>
            </a:r>
            <a:r>
              <a:rPr lang="en-US" sz="2800" i="1" u="sng" dirty="0">
                <a:solidFill>
                  <a:srgbClr val="FF9900"/>
                </a:solidFill>
                <a:effectLst>
                  <a:outerShdw blurRad="38100" dist="38100" dir="2700000" algn="tl">
                    <a:srgbClr val="000000">
                      <a:alpha val="43137"/>
                    </a:srgbClr>
                  </a:outerShdw>
                </a:effectLst>
              </a:rPr>
              <a:t>afflict</a:t>
            </a:r>
            <a:r>
              <a:rPr lang="en-US" sz="2800" i="1" dirty="0">
                <a:effectLst>
                  <a:outerShdw blurRad="38100" dist="38100" dir="2700000" algn="tl">
                    <a:srgbClr val="000000">
                      <a:alpha val="43137"/>
                    </a:srgbClr>
                  </a:outerShdw>
                </a:effectLst>
              </a:rPr>
              <a:t> your souls, and do no work at all, whether a native of your own country or a stranger who dwells among you.</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640046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12.  What happened to the live goat </a:t>
            </a:r>
            <a:r>
              <a:rPr lang="en-US" sz="3100" dirty="0">
                <a:solidFill>
                  <a:srgbClr val="00B0F0"/>
                </a:solidFill>
                <a:effectLst>
                  <a:outerShdw blurRad="38100" dist="38100" dir="2700000" algn="tl">
                    <a:srgbClr val="000000">
                      <a:alpha val="43137"/>
                    </a:srgbClr>
                  </a:outerShdw>
                </a:effectLst>
              </a:rPr>
              <a:t>when the work of cleansing the sanctuary was complete?</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677152"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Leviticus 16:20, 21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when he has made an </a:t>
            </a:r>
            <a:r>
              <a:rPr lang="en-US" sz="2800" i="1" u="sng" dirty="0">
                <a:solidFill>
                  <a:srgbClr val="FF9900"/>
                </a:solidFill>
                <a:effectLst>
                  <a:outerShdw blurRad="38100" dist="38100" dir="2700000" algn="tl">
                    <a:srgbClr val="000000">
                      <a:alpha val="43137"/>
                    </a:srgbClr>
                  </a:outerShdw>
                </a:effectLst>
              </a:rPr>
              <a:t>end</a:t>
            </a:r>
            <a:r>
              <a:rPr lang="en-US" sz="2800" i="1" dirty="0">
                <a:effectLst>
                  <a:outerShdw blurRad="38100" dist="38100" dir="2700000" algn="tl">
                    <a:srgbClr val="000000">
                      <a:alpha val="43137"/>
                    </a:srgbClr>
                  </a:outerShdw>
                </a:effectLst>
              </a:rPr>
              <a:t> of atoning for the Holy Place, the tabernacle of meeting, and the altar, he shall bring the live goat; and Aaron shall lay both his hands on the head of the live goat, </a:t>
            </a:r>
            <a:r>
              <a:rPr lang="en-US" sz="2800" i="1" u="sng" dirty="0">
                <a:solidFill>
                  <a:srgbClr val="FF9900"/>
                </a:solidFill>
                <a:effectLst>
                  <a:outerShdw blurRad="38100" dist="38100" dir="2700000" algn="tl">
                    <a:srgbClr val="000000">
                      <a:alpha val="43137"/>
                    </a:srgbClr>
                  </a:outerShdw>
                </a:effectLst>
              </a:rPr>
              <a:t>confess</a:t>
            </a:r>
            <a:r>
              <a:rPr lang="en-US" sz="2800" i="1" dirty="0">
                <a:effectLst>
                  <a:outerShdw blurRad="38100" dist="38100" dir="2700000" algn="tl">
                    <a:srgbClr val="000000">
                      <a:alpha val="43137"/>
                    </a:srgbClr>
                  </a:outerShdw>
                </a:effectLst>
              </a:rPr>
              <a:t> over it all the iniquities of the children of Israel, and all their transgressions, concerning all their sins, putting them on the head of the goat, and shall send it away into the wilderness by the hand of a suitable man.”</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36247756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Did the old Day of Atonement in </a:t>
            </a:r>
            <a:r>
              <a:rPr lang="en-US" sz="3100">
                <a:solidFill>
                  <a:srgbClr val="00B0F0"/>
                </a:solidFill>
                <a:effectLst>
                  <a:outerShdw blurRad="38100" dist="38100" dir="2700000" algn="tl">
                    <a:srgbClr val="000000">
                      <a:alpha val="43137"/>
                    </a:srgbClr>
                  </a:outerShdw>
                </a:effectLst>
              </a:rPr>
              <a:t>the earthly </a:t>
            </a:r>
            <a:r>
              <a:rPr lang="en-US" sz="3100" dirty="0">
                <a:solidFill>
                  <a:srgbClr val="00B0F0"/>
                </a:solidFill>
                <a:effectLst>
                  <a:outerShdw blurRad="38100" dist="38100" dir="2700000" algn="tl">
                    <a:srgbClr val="000000">
                      <a:alpha val="43137"/>
                    </a:srgbClr>
                  </a:outerShdw>
                </a:effectLst>
              </a:rPr>
              <a:t>sanctuary foreshadow the cleansing of the heavenly sanctuary?</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lstStyle/>
          <a:p>
            <a:r>
              <a:rPr lang="en-US" sz="2800" b="1" i="1" dirty="0">
                <a:solidFill>
                  <a:srgbClr val="FFC000"/>
                </a:solidFill>
                <a:effectLst>
                  <a:outerShdw blurRad="38100" dist="38100" dir="2700000" algn="tl">
                    <a:srgbClr val="000000">
                      <a:alpha val="43137"/>
                    </a:srgbClr>
                  </a:outerShdw>
                </a:effectLst>
              </a:rPr>
              <a:t>Hebrews 9:23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Therefore it was necessary that the copies of the things in the heavens should be </a:t>
            </a:r>
            <a:r>
              <a:rPr lang="en-US" sz="2800" i="1" u="sng" dirty="0">
                <a:solidFill>
                  <a:srgbClr val="FF9900"/>
                </a:solidFill>
                <a:effectLst>
                  <a:outerShdw blurRad="38100" dist="38100" dir="2700000" algn="tl">
                    <a:srgbClr val="000000">
                      <a:alpha val="43137"/>
                    </a:srgbClr>
                  </a:outerShdw>
                </a:effectLst>
              </a:rPr>
              <a:t>purified</a:t>
            </a:r>
            <a:r>
              <a:rPr lang="en-US" sz="2800" i="1" dirty="0">
                <a:effectLst>
                  <a:outerShdw blurRad="38100" dist="38100" dir="2700000" algn="tl">
                    <a:srgbClr val="000000">
                      <a:alpha val="43137"/>
                    </a:srgbClr>
                  </a:outerShdw>
                </a:effectLst>
              </a:rPr>
              <a:t> with these, but the heavenly things themselves with </a:t>
            </a:r>
            <a:r>
              <a:rPr lang="en-US" sz="2800" i="1" u="sng" dirty="0">
                <a:solidFill>
                  <a:srgbClr val="FF9900"/>
                </a:solidFill>
                <a:effectLst>
                  <a:outerShdw blurRad="38100" dist="38100" dir="2700000" algn="tl">
                    <a:srgbClr val="000000">
                      <a:alpha val="43137"/>
                    </a:srgbClr>
                  </a:outerShdw>
                </a:effectLst>
              </a:rPr>
              <a:t>better</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sacrifices than these.</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12553552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205979"/>
            <a:ext cx="5774043" cy="4937521"/>
          </a:xfrm>
        </p:spPr>
        <p:txBody>
          <a:bodyPr>
            <a:normAutofit/>
          </a:bodyPr>
          <a:lstStyle/>
          <a:p>
            <a:pPr marL="514350" lvl="0" indent="-514350">
              <a:buAutoNum type="arabicPeriod"/>
            </a:pPr>
            <a:r>
              <a:rPr lang="en-US" sz="2800" b="1" u="sng" dirty="0">
                <a:solidFill>
                  <a:srgbClr val="FFC000"/>
                </a:solidFill>
                <a:effectLst>
                  <a:outerShdw blurRad="38100" dist="38100" dir="2700000" algn="tl">
                    <a:srgbClr val="000000">
                      <a:alpha val="43137"/>
                    </a:srgbClr>
                  </a:outerShdw>
                </a:effectLst>
              </a:rPr>
              <a:t>His work of sacrifice</a:t>
            </a:r>
            <a:r>
              <a:rPr lang="en-US" sz="2800" b="1" dirty="0">
                <a:solidFill>
                  <a:srgbClr val="FFC000"/>
                </a:solidFill>
                <a:effectLst>
                  <a:outerShdw blurRad="38100" dist="38100" dir="2700000" algn="tl">
                    <a:srgbClr val="000000">
                      <a:alpha val="43137"/>
                    </a:srgbClr>
                  </a:outerShdw>
                </a:effectLst>
              </a:rPr>
              <a:t> </a:t>
            </a:r>
          </a:p>
          <a:p>
            <a:pPr lvl="0"/>
            <a:r>
              <a:rPr lang="en-US" sz="2800"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Outer court </a:t>
            </a:r>
            <a:r>
              <a:rPr lang="en-US" sz="2800" dirty="0">
                <a:effectLst>
                  <a:outerShdw blurRad="38100" dist="38100" dir="2700000" algn="tl">
                    <a:srgbClr val="000000">
                      <a:alpha val="43137"/>
                    </a:srgbClr>
                  </a:outerShdw>
                </a:effectLst>
              </a:rPr>
              <a:t>- Completed on the cross). </a:t>
            </a:r>
            <a:r>
              <a:rPr lang="en-US" sz="2800" i="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r>
              <a:rPr lang="en-US" sz="2800" i="1" u="sng" dirty="0">
                <a:solidFill>
                  <a:srgbClr val="00B0F0"/>
                </a:solidFill>
                <a:effectLst>
                  <a:outerShdw blurRad="38100" dist="38100" dir="2700000" algn="tl">
                    <a:srgbClr val="000000">
                      <a:alpha val="43137"/>
                    </a:srgbClr>
                  </a:outerShdw>
                </a:effectLst>
              </a:rPr>
              <a:t>Justification</a:t>
            </a:r>
            <a:r>
              <a:rPr lang="en-US" sz="2800" u="sng" dirty="0">
                <a:solidFill>
                  <a:srgbClr val="00B0F0"/>
                </a:solidFill>
                <a:effectLst>
                  <a:outerShdw blurRad="38100" dist="38100" dir="2700000" algn="tl">
                    <a:srgbClr val="000000">
                      <a:alpha val="43137"/>
                    </a:srgbClr>
                  </a:outerShdw>
                </a:effectLst>
              </a:rPr>
              <a:t>:</a:t>
            </a:r>
            <a:r>
              <a:rPr lang="en-US" sz="2800" dirty="0">
                <a:solidFill>
                  <a:srgbClr val="00B0F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“Victory over the record of past sin.”</a:t>
            </a:r>
            <a:r>
              <a:rPr lang="en-US" sz="2800" dirty="0">
                <a:effectLst>
                  <a:outerShdw blurRad="38100" dist="38100" dir="2700000" algn="tl">
                    <a:srgbClr val="000000">
                      <a:alpha val="43137"/>
                    </a:srgbClr>
                  </a:outerShdw>
                </a:effectLst>
              </a:rPr>
              <a:t>  </a:t>
            </a:r>
          </a:p>
          <a:p>
            <a:pPr lvl="0"/>
            <a:r>
              <a:rPr lang="en-US" sz="2800" b="1" u="sng" dirty="0">
                <a:solidFill>
                  <a:srgbClr val="FFC000"/>
                </a:solidFill>
                <a:effectLst>
                  <a:outerShdw blurRad="38100" dist="38100" dir="2700000" algn="tl">
                    <a:srgbClr val="000000">
                      <a:alpha val="43137"/>
                    </a:srgbClr>
                  </a:outerShdw>
                </a:effectLst>
              </a:rPr>
              <a:t>2. His work of intercession</a:t>
            </a:r>
            <a:r>
              <a:rPr lang="en-US" sz="2800" b="1" dirty="0">
                <a:solidFill>
                  <a:srgbClr val="FFC000"/>
                </a:solidFill>
                <a:effectLst>
                  <a:outerShdw blurRad="38100" dist="38100" dir="2700000" algn="tl">
                    <a:srgbClr val="000000">
                      <a:alpha val="43137"/>
                    </a:srgbClr>
                  </a:outerShdw>
                </a:effectLst>
              </a:rPr>
              <a:t> </a:t>
            </a:r>
          </a:p>
          <a:p>
            <a:pPr lvl="0"/>
            <a:r>
              <a:rPr lang="en-US" sz="2800"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Holy Place </a:t>
            </a:r>
            <a:r>
              <a:rPr lang="en-US" sz="2800" dirty="0">
                <a:effectLst>
                  <a:outerShdw blurRad="38100" dist="38100" dir="2700000" algn="tl">
                    <a:srgbClr val="000000">
                      <a:alpha val="43137"/>
                    </a:srgbClr>
                  </a:outerShdw>
                </a:effectLst>
              </a:rPr>
              <a:t>- Begun when He ascended into heaven).    </a:t>
            </a:r>
          </a:p>
          <a:p>
            <a:pPr lvl="0"/>
            <a:r>
              <a:rPr lang="en-US" sz="2800" i="1" u="sng" dirty="0">
                <a:solidFill>
                  <a:srgbClr val="00B0F0"/>
                </a:solidFill>
                <a:effectLst>
                  <a:outerShdw blurRad="38100" dist="38100" dir="2700000" algn="tl">
                    <a:srgbClr val="000000">
                      <a:alpha val="43137"/>
                    </a:srgbClr>
                  </a:outerShdw>
                </a:effectLst>
              </a:rPr>
              <a:t>Sanctification</a:t>
            </a:r>
            <a:r>
              <a:rPr lang="en-US" sz="2800" u="sng" dirty="0">
                <a:solidFill>
                  <a:srgbClr val="00B0F0"/>
                </a:solidFill>
                <a:effectLst>
                  <a:outerShdw blurRad="38100" dist="38100" dir="2700000" algn="tl">
                    <a:srgbClr val="000000">
                      <a:alpha val="43137"/>
                    </a:srgbClr>
                  </a:outerShdw>
                </a:effectLst>
              </a:rPr>
              <a:t>:</a:t>
            </a:r>
            <a:r>
              <a:rPr lang="en-US" sz="2800" dirty="0">
                <a:solidFill>
                  <a:srgbClr val="00B0F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“Victory over the power of sin.”</a:t>
            </a:r>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136927523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508672"/>
            <a:ext cx="5786155" cy="4634827"/>
          </a:xfrm>
        </p:spPr>
        <p:txBody>
          <a:bodyPr>
            <a:normAutofit/>
          </a:bodyPr>
          <a:lstStyle/>
          <a:p>
            <a:pPr lvl="0"/>
            <a:r>
              <a:rPr lang="en-US" sz="2800" b="1" u="sng" dirty="0">
                <a:solidFill>
                  <a:srgbClr val="FFC000"/>
                </a:solidFill>
                <a:effectLst>
                  <a:outerShdw blurRad="38100" dist="38100" dir="2700000" algn="tl">
                    <a:srgbClr val="000000">
                      <a:alpha val="43137"/>
                    </a:srgbClr>
                  </a:outerShdw>
                </a:effectLst>
              </a:rPr>
              <a:t>3. His work of final judgment,</a:t>
            </a:r>
            <a:r>
              <a:rPr lang="en-US" sz="2800" b="1" dirty="0">
                <a:solidFill>
                  <a:srgbClr val="FFC000"/>
                </a:solidFill>
                <a:effectLst>
                  <a:outerShdw blurRad="38100" dist="38100" dir="2700000" algn="tl">
                    <a:srgbClr val="000000">
                      <a:alpha val="43137"/>
                    </a:srgbClr>
                  </a:outerShdw>
                </a:effectLst>
              </a:rPr>
              <a:t> </a:t>
            </a:r>
          </a:p>
          <a:p>
            <a:pPr lvl="0"/>
            <a:r>
              <a:rPr lang="en-US" sz="2800" dirty="0">
                <a:effectLst>
                  <a:outerShdw blurRad="38100" dist="38100" dir="2700000" algn="tl">
                    <a:srgbClr val="000000">
                      <a:alpha val="43137"/>
                    </a:srgbClr>
                  </a:outerShdw>
                </a:effectLst>
              </a:rPr>
              <a:t>(</a:t>
            </a:r>
            <a:r>
              <a:rPr lang="en-US" sz="2800" b="1" dirty="0">
                <a:effectLst>
                  <a:outerShdw blurRad="38100" dist="38100" dir="2700000" algn="tl">
                    <a:srgbClr val="000000">
                      <a:alpha val="43137"/>
                    </a:srgbClr>
                  </a:outerShdw>
                </a:effectLst>
              </a:rPr>
              <a:t>Most Holy Place</a:t>
            </a:r>
            <a:r>
              <a:rPr lang="en-US" sz="2800" dirty="0">
                <a:effectLst>
                  <a:outerShdw blurRad="38100" dist="38100" dir="2700000" algn="tl">
                    <a:srgbClr val="000000">
                      <a:alpha val="43137"/>
                    </a:srgbClr>
                  </a:outerShdw>
                </a:effectLst>
              </a:rPr>
              <a:t> - Dealing with the final removal of the record of sin). This is symbolized by the work of the Most Holy Place, the cleansing of the heavenly sanctuary. </a:t>
            </a:r>
          </a:p>
          <a:p>
            <a:r>
              <a:rPr lang="en-US" sz="2800" i="1" u="sng" dirty="0">
                <a:solidFill>
                  <a:srgbClr val="00B0F0"/>
                </a:solidFill>
                <a:effectLst>
                  <a:outerShdw blurRad="38100" dist="38100" dir="2700000" algn="tl">
                    <a:srgbClr val="000000">
                      <a:alpha val="43137"/>
                    </a:srgbClr>
                  </a:outerShdw>
                </a:effectLst>
              </a:rPr>
              <a:t>Glorification</a:t>
            </a:r>
            <a:r>
              <a:rPr lang="en-US" sz="2800" dirty="0">
                <a:solidFill>
                  <a:srgbClr val="00B0F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“Victory over the presence of sin!”</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323749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Related image"/>
          <p:cNvPicPr/>
          <p:nvPr/>
        </p:nvPicPr>
        <p:blipFill>
          <a:blip r:embed="rId2">
            <a:extLst>
              <a:ext uri="{28A0092B-C50C-407E-A947-70E740481C1C}">
                <a14:useLocalDpi xmlns:a14="http://schemas.microsoft.com/office/drawing/2010/main" val="0"/>
              </a:ext>
            </a:extLst>
          </a:blip>
          <a:srcRect/>
          <a:stretch>
            <a:fillRect/>
          </a:stretch>
        </p:blipFill>
        <p:spPr bwMode="auto">
          <a:xfrm>
            <a:off x="5401621" y="0"/>
            <a:ext cx="3742378" cy="5143500"/>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p:sp>
      <p:sp>
        <p:nvSpPr>
          <p:cNvPr id="4" name="Title 3"/>
          <p:cNvSpPr>
            <a:spLocks noGrp="1"/>
          </p:cNvSpPr>
          <p:nvPr>
            <p:ph type="title"/>
          </p:nvPr>
        </p:nvSpPr>
        <p:spPr/>
        <p:txBody>
          <a:bodyPr>
            <a:normAutofit/>
          </a:bodyPr>
          <a:lstStyle/>
          <a:p>
            <a:r>
              <a:rPr lang="en-US" sz="2800" dirty="0"/>
              <a:t>By Pastor Jorge </a:t>
            </a:r>
            <a:r>
              <a:rPr lang="en-US" sz="2800" dirty="0" err="1"/>
              <a:t>Baute</a:t>
            </a:r>
            <a:endParaRPr lang="en-US" sz="2800" dirty="0"/>
          </a:p>
        </p:txBody>
      </p:sp>
      <p:sp>
        <p:nvSpPr>
          <p:cNvPr id="5" name="Content Placeholder 4"/>
          <p:cNvSpPr>
            <a:spLocks noGrp="1"/>
          </p:cNvSpPr>
          <p:nvPr>
            <p:ph idx="13"/>
          </p:nvPr>
        </p:nvSpPr>
        <p:spPr>
          <a:xfrm>
            <a:off x="457201" y="288750"/>
            <a:ext cx="5471260" cy="3394472"/>
          </a:xfrm>
        </p:spPr>
        <p:txBody>
          <a:bodyPr>
            <a:normAutofit/>
          </a:bodyPr>
          <a:lstStyle/>
          <a:p>
            <a:endParaRPr lang="en-US" sz="4000" dirty="0">
              <a:solidFill>
                <a:srgbClr val="FFC000"/>
              </a:solidFill>
              <a:effectLst>
                <a:outerShdw blurRad="38100" dist="38100" dir="2700000" algn="tl">
                  <a:srgbClr val="000000">
                    <a:alpha val="43137"/>
                  </a:srgbClr>
                </a:outerShdw>
              </a:effectLst>
            </a:endParaRPr>
          </a:p>
          <a:p>
            <a:r>
              <a:rPr lang="en-US" sz="4000" dirty="0">
                <a:solidFill>
                  <a:srgbClr val="FFC000"/>
                </a:solidFill>
                <a:effectLst>
                  <a:outerShdw blurRad="38100" dist="38100" dir="2700000" algn="tl">
                    <a:srgbClr val="000000">
                      <a:alpha val="43137"/>
                    </a:srgbClr>
                  </a:outerShdw>
                </a:effectLst>
              </a:rPr>
              <a:t>The Day of Atonement in the Old Testament</a:t>
            </a:r>
          </a:p>
        </p:txBody>
      </p:sp>
    </p:spTree>
    <p:extLst>
      <p:ext uri="{BB962C8B-B14F-4D97-AF65-F5344CB8AC3E}">
        <p14:creationId xmlns:p14="http://schemas.microsoft.com/office/powerpoint/2010/main" val="25063477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When does Christ perform this final phase of His ministry, the cleansing of the heavenly sanctuary?</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04649"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Daniel 8:14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he said to me, "For two thousand three hundred days; then the sanctuary shall be </a:t>
            </a:r>
            <a:r>
              <a:rPr lang="en-US" sz="2800" i="1" u="sng" dirty="0">
                <a:solidFill>
                  <a:srgbClr val="FF9900"/>
                </a:solidFill>
                <a:effectLst>
                  <a:outerShdw blurRad="38100" dist="38100" dir="2700000" algn="tl">
                    <a:srgbClr val="000000">
                      <a:alpha val="43137"/>
                    </a:srgbClr>
                  </a:outerShdw>
                </a:effectLst>
              </a:rPr>
              <a:t>cleansed</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26464313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314072"/>
            <a:ext cx="5392538" cy="3280550"/>
          </a:xfrm>
        </p:spPr>
        <p:txBody>
          <a:bodyPr/>
          <a:lstStyle/>
          <a:p>
            <a:r>
              <a:rPr lang="en-US" b="1" i="1" dirty="0"/>
              <a:t> </a:t>
            </a:r>
            <a:endParaRPr lang="en-US" dirty="0"/>
          </a:p>
          <a:p>
            <a:r>
              <a:rPr lang="en-US" sz="2800" b="1" i="1" dirty="0">
                <a:solidFill>
                  <a:srgbClr val="FF9900"/>
                </a:solidFill>
                <a:effectLst>
                  <a:outerShdw blurRad="38100" dist="38100" dir="2700000" algn="tl">
                    <a:srgbClr val="000000">
                      <a:alpha val="43137"/>
                    </a:srgbClr>
                  </a:outerShdw>
                </a:effectLst>
              </a:rPr>
              <a:t>Are you willing to place your life in Jesus’ hands so He can work the miracles needed to completely cleanse you and your life record of sin?</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8899406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a:xfrm>
            <a:off x="0" y="-1"/>
            <a:ext cx="9144000" cy="5143500"/>
          </a:xfrm>
        </p:spPr>
        <p:style>
          <a:lnRef idx="1">
            <a:schemeClr val="accent1"/>
          </a:lnRef>
          <a:fillRef idx="2">
            <a:schemeClr val="accent1"/>
          </a:fillRef>
          <a:effectRef idx="1">
            <a:schemeClr val="accent1"/>
          </a:effectRef>
          <a:fontRef idx="minor">
            <a:schemeClr val="dk1"/>
          </a:fontRef>
        </p:style>
      </p:sp>
      <p:sp>
        <p:nvSpPr>
          <p:cNvPr id="4" name="Title 3"/>
          <p:cNvSpPr>
            <a:spLocks noGrp="1"/>
          </p:cNvSpPr>
          <p:nvPr>
            <p:ph type="title"/>
          </p:nvPr>
        </p:nvSpPr>
        <p:spPr/>
        <p:txBody>
          <a:bodyPr/>
          <a:lstStyle/>
          <a:p>
            <a:endParaRPr lang="en-US"/>
          </a:p>
        </p:txBody>
      </p:sp>
      <p:sp>
        <p:nvSpPr>
          <p:cNvPr id="5" name="Content Placeholder 4"/>
          <p:cNvSpPr>
            <a:spLocks noGrp="1"/>
          </p:cNvSpPr>
          <p:nvPr>
            <p:ph idx="13"/>
          </p:nvPr>
        </p:nvSpPr>
        <p:spPr>
          <a:xfrm>
            <a:off x="211947" y="126815"/>
            <a:ext cx="8756440" cy="4850911"/>
          </a:xfrm>
        </p:spPr>
        <p:txBody>
          <a:bodyPr>
            <a:normAutofit fontScale="32500" lnSpcReduction="20000"/>
          </a:bodyPr>
          <a:lstStyle/>
          <a:p>
            <a:endParaRPr lang="en-US" b="1" dirty="0"/>
          </a:p>
          <a:p>
            <a:pPr algn="ctr"/>
            <a:r>
              <a:rPr lang="en-US" sz="7000" b="1" i="1" dirty="0">
                <a:solidFill>
                  <a:schemeClr val="tx1"/>
                </a:solidFill>
                <a:effectLst>
                  <a:outerShdw blurRad="38100" dist="38100" dir="2700000" algn="tl">
                    <a:srgbClr val="000000">
                      <a:alpha val="43137"/>
                    </a:srgbClr>
                  </a:outerShdw>
                </a:effectLst>
              </a:rPr>
              <a:t>The Sanctuary’s 7 Prophetic festivals</a:t>
            </a:r>
          </a:p>
          <a:p>
            <a:r>
              <a:rPr lang="en-US" sz="7000" b="1" dirty="0">
                <a:solidFill>
                  <a:schemeClr val="tx1"/>
                </a:solidFill>
                <a:effectLst>
                  <a:outerShdw blurRad="38100" dist="38100" dir="2700000" algn="tl">
                    <a:srgbClr val="000000">
                      <a:alpha val="43137"/>
                    </a:srgbClr>
                  </a:outerShdw>
                </a:effectLst>
              </a:rPr>
              <a:t> </a:t>
            </a:r>
          </a:p>
          <a:p>
            <a:r>
              <a:rPr lang="en-US" sz="7000" b="1" u="sng" dirty="0">
                <a:solidFill>
                  <a:schemeClr val="tx1"/>
                </a:solidFill>
                <a:effectLst>
                  <a:outerShdw blurRad="38100" dist="38100" dir="2700000" algn="tl">
                    <a:srgbClr val="000000">
                      <a:alpha val="43137"/>
                    </a:srgbClr>
                  </a:outerShdw>
                </a:effectLst>
              </a:rPr>
              <a:t>Spring Feasts:</a:t>
            </a:r>
          </a:p>
          <a:p>
            <a:endParaRPr lang="en-US" sz="7000" dirty="0">
              <a:solidFill>
                <a:schemeClr val="tx1"/>
              </a:solidFill>
              <a:effectLst>
                <a:outerShdw blurRad="38100" dist="38100" dir="2700000" algn="tl">
                  <a:srgbClr val="000000">
                    <a:alpha val="43137"/>
                  </a:srgbClr>
                </a:outerShdw>
              </a:effectLst>
            </a:endParaRPr>
          </a:p>
          <a:p>
            <a:pPr lvl="0"/>
            <a:r>
              <a:rPr lang="en-US" sz="7000" dirty="0">
                <a:solidFill>
                  <a:schemeClr val="tx1"/>
                </a:solidFill>
                <a:effectLst>
                  <a:outerShdw blurRad="38100" dist="38100" dir="2700000" algn="tl">
                    <a:srgbClr val="000000">
                      <a:alpha val="43137"/>
                    </a:srgbClr>
                  </a:outerShdw>
                </a:effectLst>
              </a:rPr>
              <a:t>Passover			</a:t>
            </a:r>
            <a:r>
              <a:rPr lang="en-US" sz="7000" dirty="0">
                <a:solidFill>
                  <a:srgbClr val="FF0000"/>
                </a:solidFill>
                <a:effectLst>
                  <a:outerShdw blurRad="38100" dist="38100" dir="2700000" algn="tl">
                    <a:srgbClr val="000000">
                      <a:alpha val="43137"/>
                    </a:srgbClr>
                  </a:outerShdw>
                </a:effectLst>
              </a:rPr>
              <a:t>14</a:t>
            </a:r>
            <a:r>
              <a:rPr lang="en-US" sz="7000" baseline="30000" dirty="0">
                <a:solidFill>
                  <a:srgbClr val="FF0000"/>
                </a:solidFill>
                <a:effectLst>
                  <a:outerShdw blurRad="38100" dist="38100" dir="2700000" algn="tl">
                    <a:srgbClr val="000000">
                      <a:alpha val="43137"/>
                    </a:srgbClr>
                  </a:outerShdw>
                </a:effectLst>
              </a:rPr>
              <a:t>th</a:t>
            </a:r>
            <a:r>
              <a:rPr lang="en-US" sz="7000" dirty="0">
                <a:solidFill>
                  <a:srgbClr val="FF0000"/>
                </a:solidFill>
                <a:effectLst>
                  <a:outerShdw blurRad="38100" dist="38100" dir="2700000" algn="tl">
                    <a:srgbClr val="000000">
                      <a:alpha val="43137"/>
                    </a:srgbClr>
                  </a:outerShdw>
                </a:effectLst>
              </a:rPr>
              <a:t> of Nisan</a:t>
            </a:r>
            <a:r>
              <a:rPr lang="en-US" sz="7000" dirty="0">
                <a:solidFill>
                  <a:schemeClr val="tx1"/>
                </a:solidFill>
                <a:effectLst>
                  <a:outerShdw blurRad="38100" dist="38100" dir="2700000" algn="tl">
                    <a:srgbClr val="000000">
                      <a:alpha val="43137"/>
                    </a:srgbClr>
                  </a:outerShdw>
                </a:effectLst>
              </a:rPr>
              <a:t>	(Christ died on the cross)</a:t>
            </a:r>
          </a:p>
          <a:p>
            <a:pPr lvl="0"/>
            <a:endParaRPr lang="en-US" sz="7000" dirty="0">
              <a:solidFill>
                <a:schemeClr val="tx1"/>
              </a:solidFill>
              <a:effectLst>
                <a:outerShdw blurRad="38100" dist="38100" dir="2700000" algn="tl">
                  <a:srgbClr val="000000">
                    <a:alpha val="43137"/>
                  </a:srgbClr>
                </a:outerShdw>
              </a:effectLst>
            </a:endParaRPr>
          </a:p>
          <a:p>
            <a:pPr lvl="0"/>
            <a:r>
              <a:rPr lang="en-US" sz="7000" dirty="0">
                <a:solidFill>
                  <a:schemeClr val="tx1"/>
                </a:solidFill>
                <a:effectLst>
                  <a:outerShdw blurRad="38100" dist="38100" dir="2700000" algn="tl">
                    <a:srgbClr val="000000">
                      <a:alpha val="43137"/>
                    </a:srgbClr>
                  </a:outerShdw>
                </a:effectLst>
              </a:rPr>
              <a:t>Unleavened Bread	</a:t>
            </a:r>
            <a:r>
              <a:rPr lang="en-US" sz="7000" dirty="0">
                <a:solidFill>
                  <a:srgbClr val="FF0000"/>
                </a:solidFill>
                <a:effectLst>
                  <a:outerShdw blurRad="38100" dist="38100" dir="2700000" algn="tl">
                    <a:srgbClr val="000000">
                      <a:alpha val="43137"/>
                    </a:srgbClr>
                  </a:outerShdw>
                </a:effectLst>
              </a:rPr>
              <a:t>15</a:t>
            </a:r>
            <a:r>
              <a:rPr lang="en-US" sz="7000" baseline="30000" dirty="0">
                <a:solidFill>
                  <a:srgbClr val="FF0000"/>
                </a:solidFill>
                <a:effectLst>
                  <a:outerShdw blurRad="38100" dist="38100" dir="2700000" algn="tl">
                    <a:srgbClr val="000000">
                      <a:alpha val="43137"/>
                    </a:srgbClr>
                  </a:outerShdw>
                </a:effectLst>
              </a:rPr>
              <a:t>th</a:t>
            </a:r>
            <a:r>
              <a:rPr lang="en-US" sz="7000" dirty="0">
                <a:solidFill>
                  <a:srgbClr val="FF0000"/>
                </a:solidFill>
                <a:effectLst>
                  <a:outerShdw blurRad="38100" dist="38100" dir="2700000" algn="tl">
                    <a:srgbClr val="000000">
                      <a:alpha val="43137"/>
                    </a:srgbClr>
                  </a:outerShdw>
                </a:effectLst>
              </a:rPr>
              <a:t> of Nisan</a:t>
            </a:r>
            <a:r>
              <a:rPr lang="en-US" sz="7000" dirty="0">
                <a:solidFill>
                  <a:schemeClr val="tx1"/>
                </a:solidFill>
                <a:effectLst>
                  <a:outerShdw blurRad="38100" dist="38100" dir="2700000" algn="tl">
                    <a:srgbClr val="000000">
                      <a:alpha val="43137"/>
                    </a:srgbClr>
                  </a:outerShdw>
                </a:effectLst>
              </a:rPr>
              <a:t>	(Jesus rests in tomb) </a:t>
            </a:r>
          </a:p>
          <a:p>
            <a:pPr lvl="0"/>
            <a:endParaRPr lang="en-US" sz="7000" dirty="0">
              <a:solidFill>
                <a:schemeClr val="tx1"/>
              </a:solidFill>
              <a:effectLst>
                <a:outerShdw blurRad="38100" dist="38100" dir="2700000" algn="tl">
                  <a:srgbClr val="000000">
                    <a:alpha val="43137"/>
                  </a:srgbClr>
                </a:outerShdw>
              </a:effectLst>
            </a:endParaRPr>
          </a:p>
          <a:p>
            <a:pPr lvl="0"/>
            <a:r>
              <a:rPr lang="en-US" sz="7000" dirty="0">
                <a:solidFill>
                  <a:schemeClr val="tx1"/>
                </a:solidFill>
                <a:effectLst>
                  <a:outerShdw blurRad="38100" dist="38100" dir="2700000" algn="tl">
                    <a:srgbClr val="000000">
                      <a:alpha val="43137"/>
                    </a:srgbClr>
                  </a:outerShdw>
                </a:effectLst>
              </a:rPr>
              <a:t>First fruits			</a:t>
            </a:r>
            <a:r>
              <a:rPr lang="en-US" sz="7000" dirty="0">
                <a:solidFill>
                  <a:srgbClr val="FF0000"/>
                </a:solidFill>
                <a:effectLst>
                  <a:outerShdw blurRad="38100" dist="38100" dir="2700000" algn="tl">
                    <a:srgbClr val="000000">
                      <a:alpha val="43137"/>
                    </a:srgbClr>
                  </a:outerShdw>
                </a:effectLst>
              </a:rPr>
              <a:t>16</a:t>
            </a:r>
            <a:r>
              <a:rPr lang="en-US" sz="7000" baseline="30000" dirty="0">
                <a:solidFill>
                  <a:srgbClr val="FF0000"/>
                </a:solidFill>
                <a:effectLst>
                  <a:outerShdw blurRad="38100" dist="38100" dir="2700000" algn="tl">
                    <a:srgbClr val="000000">
                      <a:alpha val="43137"/>
                    </a:srgbClr>
                  </a:outerShdw>
                </a:effectLst>
              </a:rPr>
              <a:t>th</a:t>
            </a:r>
            <a:r>
              <a:rPr lang="en-US" sz="7000" dirty="0">
                <a:solidFill>
                  <a:srgbClr val="FF0000"/>
                </a:solidFill>
                <a:effectLst>
                  <a:outerShdw blurRad="38100" dist="38100" dir="2700000" algn="tl">
                    <a:srgbClr val="000000">
                      <a:alpha val="43137"/>
                    </a:srgbClr>
                  </a:outerShdw>
                </a:effectLst>
              </a:rPr>
              <a:t> of Nisan</a:t>
            </a:r>
            <a:r>
              <a:rPr lang="en-US" sz="7000" dirty="0">
                <a:solidFill>
                  <a:schemeClr val="tx1"/>
                </a:solidFill>
                <a:effectLst>
                  <a:outerShdw blurRad="38100" dist="38100" dir="2700000" algn="tl">
                    <a:srgbClr val="000000">
                      <a:alpha val="43137"/>
                    </a:srgbClr>
                  </a:outerShdw>
                </a:effectLst>
              </a:rPr>
              <a:t>	(Jesus first fruits from the dead)</a:t>
            </a:r>
          </a:p>
          <a:p>
            <a:pPr lvl="0"/>
            <a:endParaRPr lang="en-US" sz="7000" dirty="0">
              <a:solidFill>
                <a:schemeClr val="tx1"/>
              </a:solidFill>
              <a:effectLst>
                <a:outerShdw blurRad="38100" dist="38100" dir="2700000" algn="tl">
                  <a:srgbClr val="000000">
                    <a:alpha val="43137"/>
                  </a:srgbClr>
                </a:outerShdw>
              </a:effectLst>
            </a:endParaRPr>
          </a:p>
          <a:p>
            <a:pPr lvl="0"/>
            <a:r>
              <a:rPr lang="en-US" sz="7000" dirty="0">
                <a:solidFill>
                  <a:schemeClr val="tx1"/>
                </a:solidFill>
                <a:effectLst>
                  <a:outerShdw blurRad="38100" dist="38100" dir="2700000" algn="tl">
                    <a:srgbClr val="000000">
                      <a:alpha val="43137"/>
                    </a:srgbClr>
                  </a:outerShdw>
                </a:effectLst>
              </a:rPr>
              <a:t>Feast of Weeks		</a:t>
            </a:r>
            <a:r>
              <a:rPr lang="en-US" sz="7000" dirty="0">
                <a:solidFill>
                  <a:srgbClr val="FF0000"/>
                </a:solidFill>
                <a:effectLst>
                  <a:outerShdw blurRad="38100" dist="38100" dir="2700000" algn="tl">
                    <a:srgbClr val="000000">
                      <a:alpha val="43137"/>
                    </a:srgbClr>
                  </a:outerShdw>
                </a:effectLst>
              </a:rPr>
              <a:t>50 days </a:t>
            </a:r>
            <a:r>
              <a:rPr lang="en-US" sz="7000">
                <a:solidFill>
                  <a:srgbClr val="FF0000"/>
                </a:solidFill>
                <a:effectLst>
                  <a:outerShdw blurRad="38100" dist="38100" dir="2700000" algn="tl">
                    <a:srgbClr val="000000">
                      <a:alpha val="43137"/>
                    </a:srgbClr>
                  </a:outerShdw>
                </a:effectLst>
              </a:rPr>
              <a:t>after </a:t>
            </a:r>
            <a:r>
              <a:rPr lang="en-US" sz="7000" dirty="0" err="1">
                <a:solidFill>
                  <a:srgbClr val="FF0000"/>
                </a:solidFill>
                <a:effectLst>
                  <a:outerShdw blurRad="38100" dist="38100" dir="2700000" algn="tl">
                    <a:srgbClr val="000000">
                      <a:alpha val="43137"/>
                    </a:srgbClr>
                  </a:outerShdw>
                </a:effectLst>
              </a:rPr>
              <a:t>P</a:t>
            </a:r>
            <a:r>
              <a:rPr lang="en-US" sz="7000">
                <a:solidFill>
                  <a:srgbClr val="FF0000"/>
                </a:solidFill>
                <a:effectLst>
                  <a:outerShdw blurRad="38100" dist="38100" dir="2700000" algn="tl">
                    <a:srgbClr val="000000">
                      <a:alpha val="43137"/>
                    </a:srgbClr>
                  </a:outerShdw>
                </a:effectLst>
              </a:rPr>
              <a:t>assover</a:t>
            </a:r>
            <a:endParaRPr lang="en-US" sz="7000" dirty="0">
              <a:solidFill>
                <a:srgbClr val="FF0000"/>
              </a:solidFill>
              <a:effectLst>
                <a:outerShdw blurRad="38100" dist="38100" dir="2700000" algn="tl">
                  <a:srgbClr val="000000">
                    <a:alpha val="43137"/>
                  </a:srgbClr>
                </a:outerShdw>
              </a:effectLst>
            </a:endParaRPr>
          </a:p>
          <a:p>
            <a:pPr lvl="0"/>
            <a:r>
              <a:rPr lang="en-US" sz="7000" dirty="0">
                <a:solidFill>
                  <a:srgbClr val="FF0000"/>
                </a:solidFill>
                <a:effectLst>
                  <a:outerShdw blurRad="38100" dist="38100" dir="2700000" algn="tl">
                    <a:srgbClr val="000000">
                      <a:alpha val="43137"/>
                    </a:srgbClr>
                  </a:outerShdw>
                </a:effectLst>
              </a:rPr>
              <a:t>								</a:t>
            </a:r>
            <a:r>
              <a:rPr lang="en-US" sz="7000" dirty="0">
                <a:solidFill>
                  <a:schemeClr val="tx1"/>
                </a:solidFill>
                <a:effectLst>
                  <a:outerShdw blurRad="38100" dist="38100" dir="2700000" algn="tl">
                    <a:srgbClr val="000000">
                      <a:alpha val="43137"/>
                    </a:srgbClr>
                  </a:outerShdw>
                </a:effectLst>
              </a:rPr>
              <a:t>	(The Spirits outpouring at Pentecost)</a:t>
            </a:r>
          </a:p>
          <a:p>
            <a:r>
              <a:rPr lang="en-US" sz="7000" b="1" dirty="0">
                <a:solidFill>
                  <a:schemeClr val="tx1"/>
                </a:solidFill>
                <a:effectLst>
                  <a:outerShdw blurRad="38100" dist="38100" dir="2700000" algn="tl">
                    <a:srgbClr val="000000">
                      <a:alpha val="43137"/>
                    </a:srgbClr>
                  </a:outerShdw>
                </a:effectLst>
              </a:rPr>
              <a:t> </a:t>
            </a:r>
            <a:endParaRPr lang="en-US" sz="70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85016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Picture Placeholder 2"/>
          <p:cNvSpPr>
            <a:spLocks noGrp="1"/>
          </p:cNvSpPr>
          <p:nvPr>
            <p:ph type="pic" idx="1"/>
          </p:nvPr>
        </p:nvSpPr>
        <p:spPr>
          <a:xfrm>
            <a:off x="0" y="0"/>
            <a:ext cx="9144000" cy="5143500"/>
          </a:xfrm>
        </p:spPr>
        <p:style>
          <a:lnRef idx="1">
            <a:schemeClr val="accent1"/>
          </a:lnRef>
          <a:fillRef idx="2">
            <a:schemeClr val="accent1"/>
          </a:fillRef>
          <a:effectRef idx="1">
            <a:schemeClr val="accent1"/>
          </a:effectRef>
          <a:fontRef idx="minor">
            <a:schemeClr val="dk1"/>
          </a:fontRef>
        </p:style>
      </p:sp>
      <p:sp>
        <p:nvSpPr>
          <p:cNvPr id="4" name="Text Placeholder 3"/>
          <p:cNvSpPr>
            <a:spLocks noGrp="1"/>
          </p:cNvSpPr>
          <p:nvPr>
            <p:ph type="body" sz="half" idx="2"/>
          </p:nvPr>
        </p:nvSpPr>
        <p:spPr/>
        <p:txBody>
          <a:bodyPr/>
          <a:lstStyle/>
          <a:p>
            <a:endParaRPr lang="en-US"/>
          </a:p>
        </p:txBody>
      </p:sp>
      <p:sp>
        <p:nvSpPr>
          <p:cNvPr id="6" name="Rectangle 5"/>
          <p:cNvSpPr/>
          <p:nvPr/>
        </p:nvSpPr>
        <p:spPr>
          <a:xfrm>
            <a:off x="260304" y="922794"/>
            <a:ext cx="8616718" cy="2677656"/>
          </a:xfrm>
          <a:prstGeom prst="rect">
            <a:avLst/>
          </a:prstGeom>
        </p:spPr>
        <p:txBody>
          <a:bodyPr wrap="square">
            <a:spAutoFit/>
          </a:bodyPr>
          <a:lstStyle/>
          <a:p>
            <a:r>
              <a:rPr lang="en-US" sz="2400" b="1" i="1" u="sng" dirty="0">
                <a:effectLst>
                  <a:outerShdw blurRad="38100" dist="38100" dir="2700000" algn="tl">
                    <a:srgbClr val="000000">
                      <a:alpha val="43137"/>
                    </a:srgbClr>
                  </a:outerShdw>
                </a:effectLst>
              </a:rPr>
              <a:t>Fall Feasts:</a:t>
            </a:r>
            <a:endParaRPr lang="en-US" sz="2400" dirty="0">
              <a:effectLst>
                <a:outerShdw blurRad="38100" dist="38100" dir="2700000" algn="tl">
                  <a:srgbClr val="000000">
                    <a:alpha val="43137"/>
                  </a:srgbClr>
                </a:outerShdw>
              </a:effectLst>
            </a:endParaRPr>
          </a:p>
          <a:p>
            <a:r>
              <a:rPr lang="en-US" sz="2400" dirty="0">
                <a:effectLst>
                  <a:outerShdw blurRad="38100" dist="38100" dir="2700000" algn="tl">
                    <a:srgbClr val="000000">
                      <a:alpha val="43137"/>
                    </a:srgbClr>
                  </a:outerShdw>
                </a:effectLst>
              </a:rPr>
              <a:t> </a:t>
            </a:r>
          </a:p>
          <a:p>
            <a:pPr lvl="0"/>
            <a:r>
              <a:rPr lang="en-US" sz="2400" dirty="0">
                <a:effectLst>
                  <a:outerShdw blurRad="38100" dist="38100" dir="2700000" algn="tl">
                    <a:srgbClr val="000000">
                      <a:alpha val="43137"/>
                    </a:srgbClr>
                  </a:outerShdw>
                </a:effectLst>
              </a:rPr>
              <a:t>Trumpets				</a:t>
            </a:r>
            <a:r>
              <a:rPr lang="en-US" sz="2400" dirty="0">
                <a:solidFill>
                  <a:srgbClr val="FF0000"/>
                </a:solidFill>
                <a:effectLst>
                  <a:outerShdw blurRad="38100" dist="38100" dir="2700000" algn="tl">
                    <a:srgbClr val="000000">
                      <a:alpha val="43137"/>
                    </a:srgbClr>
                  </a:outerShdw>
                </a:effectLst>
              </a:rPr>
              <a:t>1</a:t>
            </a:r>
            <a:r>
              <a:rPr lang="en-US" sz="2400" baseline="30000" dirty="0">
                <a:solidFill>
                  <a:srgbClr val="FF0000"/>
                </a:solidFill>
                <a:effectLst>
                  <a:outerShdw blurRad="38100" dist="38100" dir="2700000" algn="tl">
                    <a:srgbClr val="000000">
                      <a:alpha val="43137"/>
                    </a:srgbClr>
                  </a:outerShdw>
                </a:effectLst>
              </a:rPr>
              <a:t>st</a:t>
            </a:r>
            <a:r>
              <a:rPr lang="en-US" sz="2400" dirty="0">
                <a:solidFill>
                  <a:srgbClr val="FF0000"/>
                </a:solidFill>
                <a:effectLst>
                  <a:outerShdw blurRad="38100" dist="38100" dir="2700000" algn="tl">
                    <a:srgbClr val="000000">
                      <a:alpha val="43137"/>
                    </a:srgbClr>
                  </a:outerShdw>
                </a:effectLst>
              </a:rPr>
              <a:t> day of Tishri</a:t>
            </a:r>
            <a:r>
              <a:rPr lang="en-US" sz="2400" dirty="0">
                <a:effectLst>
                  <a:outerShdw blurRad="38100" dist="38100" dir="2700000" algn="tl">
                    <a:srgbClr val="000000">
                      <a:alpha val="43137"/>
                    </a:srgbClr>
                  </a:outerShdw>
                </a:effectLst>
              </a:rPr>
              <a:t>				?			</a:t>
            </a:r>
          </a:p>
          <a:p>
            <a:r>
              <a:rPr lang="en-US" sz="2400" dirty="0">
                <a:effectLst>
                  <a:outerShdw blurRad="38100" dist="38100" dir="2700000" algn="tl">
                    <a:srgbClr val="000000">
                      <a:alpha val="43137"/>
                    </a:srgbClr>
                  </a:outerShdw>
                </a:effectLst>
              </a:rPr>
              <a:t> </a:t>
            </a:r>
          </a:p>
          <a:p>
            <a:pPr lvl="0"/>
            <a:r>
              <a:rPr lang="en-US" sz="2400" dirty="0">
                <a:effectLst>
                  <a:outerShdw blurRad="38100" dist="38100" dir="2700000" algn="tl">
                    <a:srgbClr val="000000">
                      <a:alpha val="43137"/>
                    </a:srgbClr>
                  </a:outerShdw>
                </a:effectLst>
              </a:rPr>
              <a:t>Day of Atonement		</a:t>
            </a:r>
            <a:r>
              <a:rPr lang="en-US" sz="2400" dirty="0">
                <a:solidFill>
                  <a:srgbClr val="FF0000"/>
                </a:solidFill>
                <a:effectLst>
                  <a:outerShdw blurRad="38100" dist="38100" dir="2700000" algn="tl">
                    <a:srgbClr val="000000">
                      <a:alpha val="43137"/>
                    </a:srgbClr>
                  </a:outerShdw>
                </a:effectLst>
              </a:rPr>
              <a:t>10</a:t>
            </a:r>
            <a:r>
              <a:rPr lang="en-US" sz="2400" baseline="30000" dirty="0">
                <a:solidFill>
                  <a:srgbClr val="FF0000"/>
                </a:solidFill>
                <a:effectLst>
                  <a:outerShdw blurRad="38100" dist="38100" dir="2700000" algn="tl">
                    <a:srgbClr val="000000">
                      <a:alpha val="43137"/>
                    </a:srgbClr>
                  </a:outerShdw>
                </a:effectLst>
              </a:rPr>
              <a:t>th</a:t>
            </a:r>
            <a:r>
              <a:rPr lang="en-US" sz="2400" dirty="0">
                <a:solidFill>
                  <a:srgbClr val="FF0000"/>
                </a:solidFill>
                <a:effectLst>
                  <a:outerShdw blurRad="38100" dist="38100" dir="2700000" algn="tl">
                    <a:srgbClr val="000000">
                      <a:alpha val="43137"/>
                    </a:srgbClr>
                  </a:outerShdw>
                </a:effectLst>
              </a:rPr>
              <a:t> day of Tishri</a:t>
            </a:r>
            <a:r>
              <a:rPr lang="en-US" sz="2400" dirty="0">
                <a:effectLst>
                  <a:outerShdw blurRad="38100" dist="38100" dir="2700000" algn="tl">
                    <a:srgbClr val="000000">
                      <a:alpha val="43137"/>
                    </a:srgbClr>
                  </a:outerShdw>
                </a:effectLst>
              </a:rPr>
              <a:t>				?	</a:t>
            </a:r>
          </a:p>
          <a:p>
            <a:r>
              <a:rPr lang="en-US" sz="2400" dirty="0">
                <a:effectLst>
                  <a:outerShdw blurRad="38100" dist="38100" dir="2700000" algn="tl">
                    <a:srgbClr val="000000">
                      <a:alpha val="43137"/>
                    </a:srgbClr>
                  </a:outerShdw>
                </a:effectLst>
              </a:rPr>
              <a:t> </a:t>
            </a:r>
          </a:p>
          <a:p>
            <a:r>
              <a:rPr lang="en-US" sz="2400" dirty="0">
                <a:effectLst>
                  <a:outerShdw blurRad="38100" dist="38100" dir="2700000" algn="tl">
                    <a:srgbClr val="000000">
                      <a:alpha val="43137"/>
                    </a:srgbClr>
                  </a:outerShdw>
                </a:effectLst>
              </a:rPr>
              <a:t>Tabernacles	  		</a:t>
            </a:r>
            <a:r>
              <a:rPr lang="en-US" sz="2400" dirty="0">
                <a:solidFill>
                  <a:srgbClr val="FF0000"/>
                </a:solidFill>
                <a:effectLst>
                  <a:outerShdw blurRad="38100" dist="38100" dir="2700000" algn="tl">
                    <a:srgbClr val="000000">
                      <a:alpha val="43137"/>
                    </a:srgbClr>
                  </a:outerShdw>
                </a:effectLst>
              </a:rPr>
              <a:t>15</a:t>
            </a:r>
            <a:r>
              <a:rPr lang="en-US" sz="2400" baseline="30000" dirty="0">
                <a:solidFill>
                  <a:srgbClr val="FF0000"/>
                </a:solidFill>
                <a:effectLst>
                  <a:outerShdw blurRad="38100" dist="38100" dir="2700000" algn="tl">
                    <a:srgbClr val="000000">
                      <a:alpha val="43137"/>
                    </a:srgbClr>
                  </a:outerShdw>
                </a:effectLst>
              </a:rPr>
              <a:t>th</a:t>
            </a:r>
            <a:r>
              <a:rPr lang="en-US" sz="2400" dirty="0">
                <a:solidFill>
                  <a:srgbClr val="FF0000"/>
                </a:solidFill>
                <a:effectLst>
                  <a:outerShdw blurRad="38100" dist="38100" dir="2700000" algn="tl">
                    <a:srgbClr val="000000">
                      <a:alpha val="43137"/>
                    </a:srgbClr>
                  </a:outerShdw>
                </a:effectLst>
              </a:rPr>
              <a:t> day of Tishri</a:t>
            </a:r>
            <a:r>
              <a:rPr lang="en-US" sz="2400" dirty="0">
                <a:effectLst>
                  <a:outerShdw blurRad="38100" dist="38100" dir="2700000" algn="tl">
                    <a:srgbClr val="000000">
                      <a:alpha val="43137"/>
                    </a:srgbClr>
                  </a:outerShdw>
                </a:effectLst>
              </a:rPr>
              <a:t>				?</a:t>
            </a:r>
          </a:p>
        </p:txBody>
      </p:sp>
    </p:spTree>
    <p:extLst>
      <p:ext uri="{BB962C8B-B14F-4D97-AF65-F5344CB8AC3E}">
        <p14:creationId xmlns:p14="http://schemas.microsoft.com/office/powerpoint/2010/main" val="1910242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1.  What was contained in the second apartment, or the most holy place?</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253515"/>
            <a:ext cx="5416761" cy="3718157"/>
          </a:xfrm>
        </p:spPr>
        <p:txBody>
          <a:bodyPr>
            <a:normAutofit fontScale="92500" lnSpcReduction="20000"/>
          </a:bodyPr>
          <a:lstStyle/>
          <a:p>
            <a:r>
              <a:rPr lang="en-US" sz="3000" b="1" i="1" dirty="0">
                <a:solidFill>
                  <a:srgbClr val="FFC000"/>
                </a:solidFill>
                <a:effectLst>
                  <a:outerShdw blurRad="38100" dist="38100" dir="2700000" algn="tl">
                    <a:srgbClr val="000000">
                      <a:alpha val="43137"/>
                    </a:srgbClr>
                  </a:outerShdw>
                </a:effectLst>
              </a:rPr>
              <a:t>Exodus 40:20, 21</a:t>
            </a:r>
            <a:r>
              <a:rPr lang="en-US" sz="3000" b="1"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He took the </a:t>
            </a:r>
            <a:r>
              <a:rPr lang="en-US" sz="3000" i="1" u="sng" dirty="0">
                <a:solidFill>
                  <a:srgbClr val="FF9900"/>
                </a:solidFill>
                <a:effectLst>
                  <a:outerShdw blurRad="38100" dist="38100" dir="2700000" algn="tl">
                    <a:srgbClr val="000000">
                      <a:alpha val="43137"/>
                    </a:srgbClr>
                  </a:outerShdw>
                </a:effectLst>
              </a:rPr>
              <a:t>Testimony</a:t>
            </a:r>
            <a:r>
              <a:rPr lang="en-US" sz="3000" i="1" dirty="0">
                <a:effectLst>
                  <a:outerShdw blurRad="38100" dist="38100" dir="2700000" algn="tl">
                    <a:srgbClr val="000000">
                      <a:alpha val="43137"/>
                    </a:srgbClr>
                  </a:outerShdw>
                </a:effectLst>
              </a:rPr>
              <a:t> and put it into the ark, inserted the poles through the rings of the ark, and put the mercy seat on top of the ark.  And he brought the ark into the tabernacle, hung up the veil of the covering, and partitioned off the </a:t>
            </a:r>
            <a:r>
              <a:rPr lang="en-US" sz="3000" i="1" u="sng" dirty="0">
                <a:solidFill>
                  <a:srgbClr val="FF9900"/>
                </a:solidFill>
                <a:effectLst>
                  <a:outerShdw blurRad="38100" dist="38100" dir="2700000" algn="tl">
                    <a:srgbClr val="000000">
                      <a:alpha val="43137"/>
                    </a:srgbClr>
                  </a:outerShdw>
                </a:effectLst>
              </a:rPr>
              <a:t>ark</a:t>
            </a:r>
            <a:r>
              <a:rPr lang="en-US" sz="3000" i="1" dirty="0">
                <a:effectLst>
                  <a:outerShdw blurRad="38100" dist="38100" dir="2700000" algn="tl">
                    <a:srgbClr val="000000">
                      <a:alpha val="43137"/>
                    </a:srgbClr>
                  </a:outerShdw>
                </a:effectLst>
              </a:rPr>
              <a:t> of the Testimony, as the LORD had commanded Moses.</a:t>
            </a:r>
            <a:r>
              <a:rPr lang="en-US" sz="3000" b="1" u="sng" dirty="0">
                <a:effectLst>
                  <a:outerShdw blurRad="38100" dist="38100" dir="2700000" algn="tl">
                    <a:srgbClr val="000000">
                      <a:alpha val="43137"/>
                    </a:srgbClr>
                  </a:outerShdw>
                </a:effectLst>
              </a:rPr>
              <a:t> </a:t>
            </a:r>
            <a:endParaRPr lang="en-US" sz="30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1643081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Where was God, by the symbol of His presence, to meet with Israel's high priest?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56204"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Exodus 25:22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there I will meet with you, and I will speak with you from </a:t>
            </a:r>
            <a:r>
              <a:rPr lang="en-US" sz="2800" i="1" u="sng" dirty="0">
                <a:solidFill>
                  <a:srgbClr val="FF9900"/>
                </a:solidFill>
                <a:effectLst>
                  <a:outerShdw blurRad="38100" dist="38100" dir="2700000" algn="tl">
                    <a:srgbClr val="000000">
                      <a:alpha val="43137"/>
                    </a:srgbClr>
                  </a:outerShdw>
                </a:effectLst>
              </a:rPr>
              <a:t>above</a:t>
            </a:r>
            <a:r>
              <a:rPr lang="en-US" sz="2800" i="1" dirty="0">
                <a:effectLst>
                  <a:outerShdw blurRad="38100" dist="38100" dir="2700000" algn="tl">
                    <a:srgbClr val="000000">
                      <a:alpha val="43137"/>
                    </a:srgbClr>
                  </a:outerShdw>
                </a:effectLst>
              </a:rPr>
              <a:t> the mercy seat, from between the two cherubim which are on the ark of the Testimony,… </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111638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3.  Who only was allowed in the second apartment?  How often and for what purpose?</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68315"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Hebrews 9:7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into the second part the </a:t>
            </a:r>
            <a:r>
              <a:rPr lang="en-US" sz="2800" i="1" u="sng" dirty="0">
                <a:solidFill>
                  <a:srgbClr val="FF9900"/>
                </a:solidFill>
                <a:effectLst>
                  <a:outerShdw blurRad="38100" dist="38100" dir="2700000" algn="tl">
                    <a:srgbClr val="000000">
                      <a:alpha val="43137"/>
                    </a:srgbClr>
                  </a:outerShdw>
                </a:effectLst>
              </a:rPr>
              <a:t>high priest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went alone </a:t>
            </a:r>
            <a:r>
              <a:rPr lang="en-US" sz="2800" i="1" u="sng" dirty="0">
                <a:solidFill>
                  <a:srgbClr val="FF9900"/>
                </a:solidFill>
                <a:effectLst>
                  <a:outerShdw blurRad="38100" dist="38100" dir="2700000" algn="tl">
                    <a:srgbClr val="000000">
                      <a:alpha val="43137"/>
                    </a:srgbClr>
                  </a:outerShdw>
                </a:effectLst>
              </a:rPr>
              <a:t>once</a:t>
            </a:r>
            <a:r>
              <a:rPr lang="en-US" sz="2800" i="1" dirty="0">
                <a:effectLst>
                  <a:outerShdw blurRad="38100" dist="38100" dir="2700000" algn="tl">
                    <a:srgbClr val="000000">
                      <a:alpha val="43137"/>
                    </a:srgbClr>
                  </a:outerShdw>
                </a:effectLst>
              </a:rPr>
              <a:t> a year, not without blood, which he offered for himself and for the people's sins… </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803274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4.  After the accumulation of the sins of the year, what took place on the tenth day of the seventh month?</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4"/>
            <a:ext cx="5471262" cy="3992165"/>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Leviticus 16:29, 30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This shall be a statute forever for you: In the seventh month, on the tenth day of the month, you shall afflict your souls, and do no work at all, whether a native of your own country or a stranger who dwells among you. For on that day the priest shall make </a:t>
            </a:r>
            <a:r>
              <a:rPr lang="en-US" sz="2800" i="1" u="sng" dirty="0">
                <a:solidFill>
                  <a:srgbClr val="FF9900"/>
                </a:solidFill>
                <a:effectLst>
                  <a:outerShdw blurRad="38100" dist="38100" dir="2700000" algn="tl">
                    <a:srgbClr val="000000">
                      <a:alpha val="43137"/>
                    </a:srgbClr>
                  </a:outerShdw>
                </a:effectLst>
              </a:rPr>
              <a:t>atonement</a:t>
            </a:r>
            <a:r>
              <a:rPr lang="en-US" sz="2800" i="1" dirty="0">
                <a:effectLst>
                  <a:outerShdw blurRad="38100" dist="38100" dir="2700000" algn="tl">
                    <a:srgbClr val="000000">
                      <a:alpha val="43137"/>
                    </a:srgbClr>
                  </a:outerShdw>
                </a:effectLst>
              </a:rPr>
              <a:t> for you…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512023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outerShdw blurRad="38100" dist="38100" dir="2700000" algn="tl">
                    <a:srgbClr val="000000">
                      <a:alpha val="43137"/>
                    </a:srgbClr>
                  </a:outerShdw>
                </a:effectLst>
              </a:rPr>
              <a:t>5.  What happened at the sanctuary on the Day of Atonement?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362260" cy="3992165"/>
          </a:xfrm>
        </p:spPr>
        <p:txBody>
          <a:bodyPr>
            <a:normAutofit/>
          </a:bodyPr>
          <a:lstStyle/>
          <a:p>
            <a:r>
              <a:rPr lang="en-US" sz="2800" b="1" i="1" dirty="0">
                <a:solidFill>
                  <a:srgbClr val="FFC000"/>
                </a:solidFill>
                <a:effectLst>
                  <a:outerShdw blurRad="38100" dist="38100" dir="2700000" algn="tl">
                    <a:srgbClr val="000000">
                      <a:alpha val="43137"/>
                    </a:srgbClr>
                  </a:outerShdw>
                </a:effectLst>
              </a:rPr>
              <a:t>Leviticus 16:19, 30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he shall sprinkle some of the blood on it with his finger seven times, </a:t>
            </a:r>
            <a:r>
              <a:rPr lang="en-US" sz="2800" i="1" u="sng" dirty="0">
                <a:solidFill>
                  <a:srgbClr val="FF9900"/>
                </a:solidFill>
                <a:effectLst>
                  <a:outerShdw blurRad="38100" dist="38100" dir="2700000" algn="tl">
                    <a:srgbClr val="000000">
                      <a:alpha val="43137"/>
                    </a:srgbClr>
                  </a:outerShdw>
                </a:effectLst>
              </a:rPr>
              <a:t>cleanse</a:t>
            </a:r>
            <a:r>
              <a:rPr lang="en-US" sz="2800" i="1" dirty="0">
                <a:effectLst>
                  <a:outerShdw blurRad="38100" dist="38100" dir="2700000" algn="tl">
                    <a:srgbClr val="000000">
                      <a:alpha val="43137"/>
                    </a:srgbClr>
                  </a:outerShdw>
                </a:effectLst>
              </a:rPr>
              <a:t> it, and consecrate it from the uncleanness of the children of Israel. …For on that day the priest shall make atonement for you, to</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cleanse</a:t>
            </a:r>
            <a:r>
              <a:rPr lang="en-US" sz="2800" i="1" dirty="0">
                <a:effectLst>
                  <a:outerShdw blurRad="38100" dist="38100" dir="2700000" algn="tl">
                    <a:srgbClr val="000000">
                      <a:alpha val="43137"/>
                    </a:srgbClr>
                  </a:outerShdw>
                </a:effectLst>
              </a:rPr>
              <a:t> you, that you may be clean from</a:t>
            </a:r>
            <a:r>
              <a:rPr lang="en-US" sz="2800" i="1" u="sng" dirty="0">
                <a:solidFill>
                  <a:srgbClr val="FF9900"/>
                </a:solidFill>
                <a:effectLst>
                  <a:outerShdw blurRad="38100" dist="38100" dir="2700000" algn="tl">
                    <a:srgbClr val="000000">
                      <a:alpha val="43137"/>
                    </a:srgbClr>
                  </a:outerShdw>
                </a:effectLst>
              </a:rPr>
              <a:t> all</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your sins before the LORD.</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484899355"/>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Apex</Template>
  <TotalTime>487</TotalTime>
  <Words>1155</Words>
  <Application>Microsoft Office PowerPoint</Application>
  <PresentationFormat>On-screen Show (16:9)</PresentationFormat>
  <Paragraphs>63</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Arial</vt:lpstr>
      <vt:lpstr>Calibri</vt:lpstr>
      <vt:lpstr>Unlocking the Mysteries of the Sanctuary - Powerpoint  Template</vt:lpstr>
      <vt:lpstr>PowerPoint Presentation</vt:lpstr>
      <vt:lpstr>By Pastor Jorge Baute</vt:lpstr>
      <vt:lpstr>PowerPoint Presentation</vt:lpstr>
      <vt:lpstr>PowerPoint Presentation</vt:lpstr>
      <vt:lpstr>1.  What was contained in the second apartment, or the most holy place?</vt:lpstr>
      <vt:lpstr> 2.  Where was God, by the symbol of His presence, to meet with Israel's high priest? </vt:lpstr>
      <vt:lpstr>3.  Who only was allowed in the second apartment?  How often and for what purpose?</vt:lpstr>
      <vt:lpstr>4.  After the accumulation of the sins of the year, what took place on the tenth day of the seventh month?</vt:lpstr>
      <vt:lpstr>5.  What happened at the sanctuary on the Day of Atonement? </vt:lpstr>
      <vt:lpstr>6.  How many goats were chosen on the Day of Atonement? </vt:lpstr>
      <vt:lpstr> 7.  What happened to the Lord’s goat? </vt:lpstr>
      <vt:lpstr> 8.  Where did the priest sprinkle the blood of the Lord’s goat? </vt:lpstr>
      <vt:lpstr>  9.  The sprinkling of the blood of the Lord’s goat on the mercy seat was to make atonement for what part of the sanctuary? </vt:lpstr>
      <vt:lpstr> 10.  Why does the holy place need to be cleansed? </vt:lpstr>
      <vt:lpstr> 11.  While the high priest was involved cleansing the sanctuary what were the people to be doing? </vt:lpstr>
      <vt:lpstr> 12.  What happened to the live goat when the work of cleansing the sanctuary was complete? </vt:lpstr>
      <vt:lpstr>  13.  Did the old Day of Atonement in the earthly sanctuary foreshadow the cleansing of the heavenly sanctuary? </vt:lpstr>
      <vt:lpstr>PowerPoint Presentation</vt:lpstr>
      <vt:lpstr>PowerPoint Presentation</vt:lpstr>
      <vt:lpstr> 14.  When does Christ perform this final phase of His ministry, the cleansing of the heavenly sanctuary?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44</cp:revision>
  <dcterms:created xsi:type="dcterms:W3CDTF">2018-11-16T04:48:47Z</dcterms:created>
  <dcterms:modified xsi:type="dcterms:W3CDTF">2022-07-07T16:42:07Z</dcterms:modified>
</cp:coreProperties>
</file>